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handoutMasterIdLst>
    <p:handoutMasterId r:id="rId13"/>
  </p:handoutMasterIdLst>
  <p:sldIdLst>
    <p:sldId id="257" r:id="rId3"/>
    <p:sldId id="274" r:id="rId4"/>
    <p:sldId id="273" r:id="rId5"/>
    <p:sldId id="271" r:id="rId6"/>
    <p:sldId id="277" r:id="rId7"/>
    <p:sldId id="265" r:id="rId8"/>
    <p:sldId id="266" r:id="rId9"/>
    <p:sldId id="275" r:id="rId10"/>
    <p:sldId id="278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50735-CE53-4F3D-8508-0715A58020AF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0397D-4BBF-4F0D-9FEE-B2220D3E8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774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02CCE-EDD3-4D95-989A-A1E8C839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029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9D36B-0F6B-4D1D-9215-64FFA8DC9F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78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99D1-73C9-4228-9F1C-B731D5639C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44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53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9220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9221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2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3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22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9225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6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922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9229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23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231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89BB8C9-30D7-45B5-B47B-66102B1523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512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11A28-90B2-4960-822B-4F88FADB9C2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258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43E70-10F6-4BF3-BCAC-0BF281922BE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767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4F75A-61EB-41FD-A837-F3D9A312948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417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8F73F-4009-4C8E-AEF6-E96A75A3694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473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A7B43-79C8-42DF-8641-58045FA8D5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76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BE2D7-20AF-4A33-A3DB-8B770EF8F8D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18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1C07F-DB82-4824-8BB5-CCF71681D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615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6B140-A51D-4416-984E-81C9D35E7EA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091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3E536-F6D9-4E2C-9092-D78FC00F6C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0852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01B40-13A8-4DBF-B5B9-B943DF86A4D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6994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0D034-E9D0-438E-AC6E-C79EC4A48A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0192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3F47ADA-CC2D-4967-AC8D-89E155C7FE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635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115B-2BF7-4BED-BA2E-71E2C8F39B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3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2243C-A001-49F5-BE8A-2C002EAD89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73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F7054-2759-4751-B223-159AC4F33F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73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02D38-380A-43BA-8EE4-706D774589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640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25E1A-818F-4082-854F-C636FC89B4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1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C823E-619D-42AD-8694-14BA1AE2EF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86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69037-9171-49A5-8CED-611CC90C7EC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14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838ABBD-1099-4293-B9E2-F7709307DAD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89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819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819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19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AC604A-A312-44A2-A5EE-618C8597271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632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llamo __________	</a:t>
            </a:r>
            <a:r>
              <a:rPr lang="en-US" altLang="en-US" sz="3800">
                <a:solidFill>
                  <a:srgbClr val="008000"/>
                </a:solidFill>
              </a:rPr>
              <a:t>Clase </a:t>
            </a:r>
            <a:r>
              <a:rPr lang="en-US" altLang="en-US" sz="3800" smtClean="0">
                <a:solidFill>
                  <a:srgbClr val="008000"/>
                </a:solidFill>
              </a:rPr>
              <a:t>6</a:t>
            </a:r>
            <a:r>
              <a:rPr lang="en-US" altLang="en-US" sz="3800" u="sng" smtClean="0">
                <a:solidFill>
                  <a:srgbClr val="008000"/>
                </a:solidFill>
              </a:rPr>
              <a:t>01</a:t>
            </a:r>
            <a:r>
              <a:rPr lang="en-US" altLang="en-US" sz="3800" u="sng" dirty="0">
                <a:solidFill>
                  <a:srgbClr val="008000"/>
                </a:solidFill>
              </a:rPr>
              <a:t/>
            </a:r>
            <a:br>
              <a:rPr lang="en-US" altLang="en-US" sz="3800" u="sng" dirty="0">
                <a:solidFill>
                  <a:srgbClr val="008000"/>
                </a:solidFill>
              </a:rPr>
            </a:br>
            <a:r>
              <a:rPr lang="en-US" altLang="en-US" sz="3800" dirty="0" smtClean="0">
                <a:solidFill>
                  <a:srgbClr val="008000"/>
                </a:solidFill>
              </a:rPr>
              <a:t>fecha </a:t>
            </a:r>
            <a:r>
              <a:rPr lang="en-US" altLang="en-US" sz="3800" dirty="0">
                <a:solidFill>
                  <a:srgbClr val="008000"/>
                </a:solidFill>
              </a:rPr>
              <a:t>es el 9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smtClean="0">
                <a:solidFill>
                  <a:srgbClr val="008000"/>
                </a:solidFill>
              </a:rPr>
              <a:t>mayo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2016</a:t>
            </a:r>
            <a:endParaRPr lang="en-US" altLang="en-US" sz="3800" u="sng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69: </a:t>
            </a:r>
            <a:r>
              <a:rPr lang="es-ES_tradnl" altLang="en-US" dirty="0"/>
              <a:t>¿Cómo vas a la escuela</a:t>
            </a:r>
            <a:r>
              <a:rPr lang="es-ES_tradnl" altLang="en-US" dirty="0" smtClean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irregular “-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oy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”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verbs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I-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1. ¿Estudias español en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2. ¿Hablas con tus amigos después de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3. ¿Escuchas al profesor?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4. ¿Compras un pantalón en la tienda?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5. ¿Miras a la profesora cuando ella habla?</a:t>
            </a:r>
          </a:p>
        </p:txBody>
      </p:sp>
    </p:spTree>
    <p:extLst>
      <p:ext uri="{BB962C8B-B14F-4D97-AF65-F5344CB8AC3E}">
        <p14:creationId xmlns:p14="http://schemas.microsoft.com/office/powerpoint/2010/main" val="289631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/>
              <a:t> </a:t>
            </a:r>
            <a:r>
              <a:rPr lang="en-US" u="sng" dirty="0" smtClean="0"/>
              <a:t>The present tense of regular –AR verbs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16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Repaso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de la </a:t>
            </a: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Inicial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¿Estudias español en la escuela?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/>
              <a:t>2. ¿Hablas con tus amigos después de la escuela?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/>
              <a:t>3. ¿Escuchas al profesor?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/>
              <a:t>4. ¿Compras un pantalón en la tienda?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/>
              <a:t>5. ¿Miras a la profesora cuando ella habla?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altLang="en-US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176338" y="1828800"/>
            <a:ext cx="5757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Si estudio español en la escuela.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09600" y="3200400"/>
            <a:ext cx="8275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Si hablo con mis amigos después de la escuela.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143000" y="4343400"/>
            <a:ext cx="4070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Si escucho al profesor.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038225" y="5410200"/>
            <a:ext cx="6276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Si compro un pantalón en la tienda.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914400" y="6400800"/>
            <a:ext cx="7092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Si miro a la profesora cuando ella habla.</a:t>
            </a:r>
          </a:p>
        </p:txBody>
      </p:sp>
    </p:spTree>
    <p:extLst>
      <p:ext uri="{BB962C8B-B14F-4D97-AF65-F5344CB8AC3E}">
        <p14:creationId xmlns:p14="http://schemas.microsoft.com/office/powerpoint/2010/main" val="427096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  <p:bldP spid="11270" grpId="0"/>
      <p:bldP spid="11271" grpId="0"/>
      <p:bldP spid="1127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581602"/>
            <a:ext cx="8305800" cy="4530725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s-ES_tradnl" altLang="en-US" sz="3600" b="1" dirty="0" smtClean="0">
                <a:solidFill>
                  <a:srgbClr val="00B050"/>
                </a:solidFill>
              </a:rPr>
              <a:t>Ej. 7 p. 103</a:t>
            </a:r>
            <a:endParaRPr lang="es-ES_tradnl" altLang="en-US" sz="3600" b="1" dirty="0">
              <a:solidFill>
                <a:srgbClr val="00B050"/>
              </a:solidFill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3600" dirty="0"/>
              <a:t>Hablo en mi móvil.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3600" dirty="0"/>
              <a:t>Ellos llevan muchos libros.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3600" dirty="0"/>
              <a:t>Estudias mucho.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3600" dirty="0"/>
              <a:t>Navegamos la red.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3600" dirty="0"/>
              <a:t>Ustedes escuchan música clásica.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3600" dirty="0"/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3600" dirty="0"/>
              <a:t>Siempre presta atención.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3600" dirty="0"/>
              <a:t>Usted habla muy bien.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295400" y="4267200"/>
            <a:ext cx="4262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e. </a:t>
            </a:r>
            <a:r>
              <a:rPr lang="es-ES_tradnl" altLang="en-US" sz="2400" b="1" i="1" dirty="0" err="1">
                <a:solidFill>
                  <a:srgbClr val="660066"/>
                </a:solidFill>
                <a:latin typeface="Verdana" pitchFamily="34" charset="0"/>
              </a:rPr>
              <a:t>you</a:t>
            </a: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 (</a:t>
            </a:r>
            <a:r>
              <a:rPr lang="es-ES_tradnl" altLang="en-US" sz="2400" b="1" i="1" dirty="0" err="1">
                <a:solidFill>
                  <a:srgbClr val="660066"/>
                </a:solidFill>
                <a:latin typeface="Verdana" pitchFamily="34" charset="0"/>
              </a:rPr>
              <a:t>several</a:t>
            </a: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 </a:t>
            </a:r>
            <a:r>
              <a:rPr lang="es-ES_tradnl" altLang="en-US" sz="2400" b="1" i="1" dirty="0" err="1">
                <a:solidFill>
                  <a:srgbClr val="660066"/>
                </a:solidFill>
                <a:latin typeface="Verdana" pitchFamily="34" charset="0"/>
              </a:rPr>
              <a:t>people</a:t>
            </a: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) 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362700" y="1828800"/>
            <a:ext cx="2781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d. </a:t>
            </a:r>
            <a:r>
              <a:rPr lang="es-ES_tradnl" altLang="en-US" sz="2400" b="1" i="1" dirty="0" err="1">
                <a:solidFill>
                  <a:srgbClr val="660066"/>
                </a:solidFill>
                <a:latin typeface="Verdana" pitchFamily="34" charset="0"/>
              </a:rPr>
              <a:t>other</a:t>
            </a: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 </a:t>
            </a:r>
            <a:r>
              <a:rPr lang="es-ES_tradnl" altLang="en-US" sz="2400" b="1" i="1" dirty="0" err="1">
                <a:solidFill>
                  <a:srgbClr val="660066"/>
                </a:solidFill>
                <a:latin typeface="Verdana" pitchFamily="34" charset="0"/>
              </a:rPr>
              <a:t>people</a:t>
            </a:r>
            <a:endParaRPr lang="es-ES_tradnl" altLang="en-US" sz="2400" b="1" i="1" dirty="0">
              <a:solidFill>
                <a:srgbClr val="660066"/>
              </a:solidFill>
              <a:latin typeface="Verdana" pitchFamily="34" charset="0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965825" y="2438400"/>
            <a:ext cx="310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b. </a:t>
            </a:r>
            <a:r>
              <a:rPr lang="es-ES_tradnl" altLang="en-US" sz="2400" b="1" i="1" dirty="0" err="1">
                <a:solidFill>
                  <a:srgbClr val="660066"/>
                </a:solidFill>
                <a:latin typeface="Verdana" pitchFamily="34" charset="0"/>
              </a:rPr>
              <a:t>you</a:t>
            </a: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 (a </a:t>
            </a:r>
            <a:r>
              <a:rPr lang="es-ES_tradnl" altLang="en-US" sz="2400" b="1" i="1" dirty="0" err="1">
                <a:solidFill>
                  <a:srgbClr val="660066"/>
                </a:solidFill>
                <a:latin typeface="Verdana" pitchFamily="34" charset="0"/>
              </a:rPr>
              <a:t>friend</a:t>
            </a: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) 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354637" y="3048000"/>
            <a:ext cx="3713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f. </a:t>
            </a:r>
            <a:r>
              <a:rPr lang="es-ES_tradnl" altLang="en-US" sz="2400" b="1" i="1" dirty="0" err="1">
                <a:solidFill>
                  <a:srgbClr val="660066"/>
                </a:solidFill>
                <a:latin typeface="Verdana" pitchFamily="34" charset="0"/>
              </a:rPr>
              <a:t>myself</a:t>
            </a: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 and </a:t>
            </a:r>
            <a:r>
              <a:rPr lang="es-ES_tradnl" altLang="en-US" sz="2400" b="1" i="1" dirty="0" err="1">
                <a:solidFill>
                  <a:srgbClr val="660066"/>
                </a:solidFill>
                <a:latin typeface="Verdana" pitchFamily="34" charset="0"/>
              </a:rPr>
              <a:t>others</a:t>
            </a: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6784975" y="1143000"/>
            <a:ext cx="1844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a. </a:t>
            </a:r>
            <a:r>
              <a:rPr lang="es-ES_tradnl" altLang="en-US" sz="2400" b="1" i="1" dirty="0" err="1">
                <a:solidFill>
                  <a:srgbClr val="660066"/>
                </a:solidFill>
                <a:latin typeface="Verdana" pitchFamily="34" charset="0"/>
              </a:rPr>
              <a:t>myself</a:t>
            </a: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884862" y="4876800"/>
            <a:ext cx="3335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g. </a:t>
            </a:r>
            <a:r>
              <a:rPr lang="es-ES_tradnl" altLang="en-US" sz="2400" b="1" i="1" dirty="0" err="1">
                <a:solidFill>
                  <a:srgbClr val="660066"/>
                </a:solidFill>
                <a:latin typeface="Verdana" pitchFamily="34" charset="0"/>
              </a:rPr>
              <a:t>another</a:t>
            </a: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 </a:t>
            </a:r>
            <a:r>
              <a:rPr lang="es-ES_tradnl" altLang="en-US" sz="2400" b="1" i="1" dirty="0" err="1">
                <a:solidFill>
                  <a:srgbClr val="660066"/>
                </a:solidFill>
                <a:latin typeface="Verdana" pitchFamily="34" charset="0"/>
              </a:rPr>
              <a:t>person</a:t>
            </a: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694362" y="5410200"/>
            <a:ext cx="3144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c. </a:t>
            </a:r>
            <a:r>
              <a:rPr lang="es-ES_tradnl" altLang="en-US" sz="2400" b="1" i="1" dirty="0" err="1">
                <a:solidFill>
                  <a:srgbClr val="660066"/>
                </a:solidFill>
                <a:latin typeface="Verdana" pitchFamily="34" charset="0"/>
              </a:rPr>
              <a:t>you</a:t>
            </a: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 (</a:t>
            </a:r>
            <a:r>
              <a:rPr lang="es-ES_tradnl" altLang="en-US" sz="2400" b="1" i="1" dirty="0" err="1">
                <a:solidFill>
                  <a:srgbClr val="660066"/>
                </a:solidFill>
                <a:latin typeface="Verdana" pitchFamily="34" charset="0"/>
              </a:rPr>
              <a:t>an</a:t>
            </a: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 </a:t>
            </a:r>
            <a:r>
              <a:rPr lang="es-ES_tradnl" altLang="en-US" sz="2400" b="1" i="1" dirty="0" err="1">
                <a:solidFill>
                  <a:srgbClr val="660066"/>
                </a:solidFill>
                <a:latin typeface="Verdana" pitchFamily="34" charset="0"/>
              </a:rPr>
              <a:t>adult</a:t>
            </a:r>
            <a:r>
              <a:rPr lang="es-ES_tradnl" altLang="en-US" sz="2400" b="1" i="1" dirty="0">
                <a:solidFill>
                  <a:srgbClr val="660066"/>
                </a:solidFill>
                <a:latin typeface="Verdana" pitchFamily="34" charset="0"/>
              </a:rPr>
              <a:t>) 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Repaso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del </a:t>
            </a:r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68c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51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  <p:bldP spid="11270" grpId="0"/>
      <p:bldP spid="11271" grpId="0"/>
      <p:bldP spid="11272" grpId="0"/>
      <p:bldP spid="11273" grpId="0"/>
      <p:bldP spid="112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963613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 la </a:t>
            </a:r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68c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8382000" cy="6172200"/>
          </a:xfrm>
          <a:noFill/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Ej. 8 pg. 104</a:t>
            </a:r>
            <a:r>
              <a:rPr lang="es-ES_tradnl" altLang="en-US" sz="2800" dirty="0" smtClean="0"/>
              <a:t> </a:t>
            </a:r>
            <a:endParaRPr lang="es-ES_tradnl" altLang="en-US" sz="2800" b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/>
              <a:t>		Emilio (1)______(ser) un muchacho español. Él (2)_______(estudiar) en un colegio en Barcelona. Los amigos de Emilio (3)_________(llevar) uniforme a la escuela. Uno de sus amigos (4)________(hablar):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/>
              <a:t>		-Sí, todos nosotros (5)__________(llevar) uniforme a la escuela. ¿(6)___________(llevar) ustedes uniforme a la escuela en Estados Unidos?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/>
              <a:t>		Los amigos de Emilio (7)_________(tomar) muchos cursos. Y Emilio también (8)__________(tomar) muchos cursos. Unos cursos (9)________(ser) fáciles y otros (10)________(ser) difíciles</a:t>
            </a:r>
            <a:r>
              <a:rPr lang="es-ES_tradnl" altLang="en-US" sz="2800" dirty="0" smtClean="0"/>
              <a:t>. Los amigos de Emilio</a:t>
            </a:r>
            <a:endParaRPr lang="es-ES_tradnl" altLang="en-US" sz="2800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594100" y="1219200"/>
            <a:ext cx="673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660066"/>
                </a:solidFill>
                <a:latin typeface="Verdana" pitchFamily="34" charset="0"/>
              </a:rPr>
              <a:t>es 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905000" y="1600200"/>
            <a:ext cx="154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660066"/>
                </a:solidFill>
                <a:latin typeface="Verdana" pitchFamily="34" charset="0"/>
              </a:rPr>
              <a:t>estudia 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868488" y="2362200"/>
            <a:ext cx="1103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660066"/>
                </a:solidFill>
                <a:latin typeface="Verdana" pitchFamily="34" charset="0"/>
              </a:rPr>
              <a:t>lleva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179888" y="2743200"/>
            <a:ext cx="1230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660066"/>
                </a:solidFill>
                <a:latin typeface="Verdana" pitchFamily="34" charset="0"/>
              </a:rPr>
              <a:t>habla 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334000" y="3276600"/>
            <a:ext cx="1816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660066"/>
                </a:solidFill>
                <a:latin typeface="Verdana" pitchFamily="34" charset="0"/>
              </a:rPr>
              <a:t>llevamos 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5791200" y="3657600"/>
            <a:ext cx="1216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660066"/>
                </a:solidFill>
                <a:latin typeface="Verdana" pitchFamily="34" charset="0"/>
              </a:rPr>
              <a:t>llevan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5935663" y="48768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660066"/>
                </a:solidFill>
                <a:latin typeface="Verdana" pitchFamily="34" charset="0"/>
              </a:rPr>
              <a:t>toman 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1752600" y="56388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660066"/>
                </a:solidFill>
                <a:latin typeface="Verdana" pitchFamily="34" charset="0"/>
              </a:rPr>
              <a:t>toman 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2971800" y="6019800"/>
            <a:ext cx="896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660066"/>
                </a:solidFill>
                <a:latin typeface="Verdana" pitchFamily="34" charset="0"/>
              </a:rPr>
              <a:t>son 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2057400" y="6400800"/>
            <a:ext cx="896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660066"/>
                </a:solidFill>
                <a:latin typeface="Verdana" pitchFamily="34" charset="0"/>
              </a:rPr>
              <a:t>son </a:t>
            </a:r>
          </a:p>
        </p:txBody>
      </p:sp>
    </p:spTree>
    <p:extLst>
      <p:ext uri="{BB962C8B-B14F-4D97-AF65-F5344CB8AC3E}">
        <p14:creationId xmlns:p14="http://schemas.microsoft.com/office/powerpoint/2010/main" val="3120183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  <p:bldP spid="12294" grpId="0"/>
      <p:bldP spid="12295" grpId="0"/>
      <p:bldP spid="12296" grpId="0"/>
      <p:bldP spid="12297" grpId="0"/>
      <p:bldP spid="12298" grpId="0"/>
      <p:bldP spid="12299" grpId="0"/>
      <p:bldP spid="12300" grpId="0"/>
      <p:bldP spid="1230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-152400" y="457200"/>
            <a:ext cx="92964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dirty="0" smtClean="0"/>
              <a:t>	(11) ___________(hablar):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dirty="0"/>
              <a:t>	</a:t>
            </a:r>
            <a:r>
              <a:rPr lang="es-ES_tradnl" altLang="en-US" sz="2800" kern="0" dirty="0" smtClean="0"/>
              <a:t>	--Nosotros(12)_________(tomar) nueve cursos. En algunos cursos nosotros (13)__________(sacar) notas muy buenas y en otros (14)_________(sacar) notas bajas.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dirty="0" smtClean="0"/>
              <a:t>		Un amigo (15)____________(preguntar):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dirty="0" smtClean="0"/>
              <a:t>		--¡Oye, Emilio! ¿En que cursos (16)_______(sacar) tú notas buenas y en que cursos (17)________(sacar) notas malas?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dirty="0"/>
              <a:t>	</a:t>
            </a:r>
            <a:r>
              <a:rPr lang="es-ES_tradnl" altLang="en-US" sz="2800" kern="0" dirty="0" smtClean="0"/>
              <a:t>	Emilio (18)_________(contestar):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dirty="0" smtClean="0"/>
              <a:t>		--Cuando yo (19)_________(estudiar) yo (20)_________ (sacar) notas buenas en todos mis cursos.</a:t>
            </a:r>
            <a:endParaRPr lang="es-ES_tradnl" altLang="en-US" sz="2800" kern="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95400" y="457200"/>
            <a:ext cx="14606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660066"/>
                </a:solidFill>
                <a:latin typeface="Verdana" pitchFamily="34" charset="0"/>
              </a:rPr>
              <a:t>hablan </a:t>
            </a:r>
            <a:endParaRPr lang="es-ES_tradnl" altLang="en-US" sz="2400" b="1" dirty="0">
              <a:solidFill>
                <a:srgbClr val="660066"/>
              </a:solidFill>
              <a:latin typeface="Verdana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111344" y="909935"/>
            <a:ext cx="18918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660066"/>
                </a:solidFill>
                <a:latin typeface="Verdana" pitchFamily="34" charset="0"/>
              </a:rPr>
              <a:t>tomamos </a:t>
            </a:r>
            <a:endParaRPr lang="es-ES_tradnl" altLang="en-US" sz="2400" b="1" dirty="0">
              <a:solidFill>
                <a:srgbClr val="660066"/>
              </a:solidFill>
              <a:latin typeface="Verdana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863944" y="1290935"/>
            <a:ext cx="17844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660066"/>
                </a:solidFill>
                <a:latin typeface="Verdana" pitchFamily="34" charset="0"/>
              </a:rPr>
              <a:t>sacamos </a:t>
            </a:r>
            <a:endParaRPr lang="es-ES_tradnl" altLang="en-US" sz="2400" b="1" dirty="0">
              <a:solidFill>
                <a:srgbClr val="660066"/>
              </a:solidFill>
              <a:latin typeface="Verdana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559144" y="1671935"/>
            <a:ext cx="16786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660066"/>
                </a:solidFill>
                <a:latin typeface="Verdana" pitchFamily="34" charset="0"/>
              </a:rPr>
              <a:t>sacamos</a:t>
            </a:r>
            <a:endParaRPr lang="es-ES_tradnl" altLang="en-US" sz="2400" b="1" dirty="0">
              <a:solidFill>
                <a:srgbClr val="660066"/>
              </a:solidFill>
              <a:latin typeface="Verdana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416144" y="2514600"/>
            <a:ext cx="17556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660066"/>
                </a:solidFill>
                <a:latin typeface="Verdana" pitchFamily="34" charset="0"/>
              </a:rPr>
              <a:t>pregunta</a:t>
            </a:r>
            <a:endParaRPr lang="es-ES_tradnl" altLang="en-US" sz="2400" b="1" dirty="0">
              <a:solidFill>
                <a:srgbClr val="660066"/>
              </a:solidFill>
              <a:latin typeface="Verdana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387944" y="2971800"/>
            <a:ext cx="12474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660066"/>
                </a:solidFill>
                <a:latin typeface="Verdana" pitchFamily="34" charset="0"/>
              </a:rPr>
              <a:t>sacas </a:t>
            </a:r>
            <a:endParaRPr lang="es-ES_tradnl" altLang="en-US" sz="2400" b="1" dirty="0">
              <a:solidFill>
                <a:srgbClr val="660066"/>
              </a:solidFill>
              <a:latin typeface="Verdana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296343" y="3424535"/>
            <a:ext cx="12474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660066"/>
                </a:solidFill>
                <a:latin typeface="Verdana" pitchFamily="34" charset="0"/>
              </a:rPr>
              <a:t>sacas </a:t>
            </a:r>
            <a:endParaRPr lang="es-ES_tradnl" altLang="en-US" sz="2400" b="1" dirty="0">
              <a:solidFill>
                <a:srgbClr val="660066"/>
              </a:solidFill>
              <a:latin typeface="Verdana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514600" y="4267200"/>
            <a:ext cx="17748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smtClean="0">
                <a:solidFill>
                  <a:srgbClr val="660066"/>
                </a:solidFill>
                <a:latin typeface="Verdana" pitchFamily="34" charset="0"/>
              </a:rPr>
              <a:t>contesta </a:t>
            </a:r>
            <a:endParaRPr lang="es-ES_tradnl" altLang="en-US" sz="2400" b="1" dirty="0">
              <a:solidFill>
                <a:srgbClr val="660066"/>
              </a:solidFill>
              <a:latin typeface="Verdana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717738" y="4719935"/>
            <a:ext cx="14638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660066"/>
                </a:solidFill>
                <a:latin typeface="Verdana" pitchFamily="34" charset="0"/>
              </a:rPr>
              <a:t>estudio</a:t>
            </a:r>
            <a:endParaRPr lang="es-ES_tradnl" altLang="en-US" sz="2400" b="1" dirty="0">
              <a:solidFill>
                <a:srgbClr val="660066"/>
              </a:solidFill>
              <a:latin typeface="Verdan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214873" y="5100935"/>
            <a:ext cx="10711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660066"/>
                </a:solidFill>
                <a:latin typeface="Verdana" pitchFamily="34" charset="0"/>
              </a:rPr>
              <a:t>saco </a:t>
            </a:r>
            <a:endParaRPr lang="es-ES_tradnl" altLang="en-US" sz="2400" b="1" dirty="0">
              <a:solidFill>
                <a:srgbClr val="660066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21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82296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Los verbos </a:t>
            </a:r>
            <a:r>
              <a:rPr lang="en-US" altLang="en-US" b="1">
                <a:solidFill>
                  <a:srgbClr val="FF0000"/>
                </a:solidFill>
              </a:rPr>
              <a:t>ir, dar, estar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762000"/>
            <a:ext cx="8305800" cy="4525963"/>
          </a:xfrm>
        </p:spPr>
        <p:txBody>
          <a:bodyPr/>
          <a:lstStyle/>
          <a:p>
            <a:r>
              <a:rPr lang="en-US" altLang="en-US" sz="2800"/>
              <a:t>Los verbos </a:t>
            </a:r>
            <a:r>
              <a:rPr lang="en-US" altLang="en-US" sz="2800" b="1"/>
              <a:t>ir</a:t>
            </a:r>
            <a:r>
              <a:rPr lang="en-US" altLang="en-US" sz="2800"/>
              <a:t> </a:t>
            </a:r>
            <a:r>
              <a:rPr lang="en-US" altLang="en-US" sz="2800" i="1">
                <a:latin typeface="Times New Roman" pitchFamily="18" charset="0"/>
              </a:rPr>
              <a:t>(to go),</a:t>
            </a:r>
            <a:r>
              <a:rPr lang="en-US" altLang="en-US" sz="2800"/>
              <a:t> </a:t>
            </a:r>
            <a:r>
              <a:rPr lang="en-US" altLang="en-US" sz="2800" b="1"/>
              <a:t>dar</a:t>
            </a:r>
            <a:r>
              <a:rPr lang="en-US" altLang="en-US" sz="2800" b="1" i="1"/>
              <a:t> </a:t>
            </a:r>
            <a:r>
              <a:rPr lang="en-US" altLang="en-US" sz="2800" i="1">
                <a:latin typeface="Times New Roman" pitchFamily="18" charset="0"/>
              </a:rPr>
              <a:t>(to give),</a:t>
            </a:r>
            <a:r>
              <a:rPr lang="en-US" altLang="en-US" sz="2800" b="1" i="1"/>
              <a:t> estar </a:t>
            </a:r>
            <a:r>
              <a:rPr lang="en-US" altLang="en-US" sz="2800" i="1">
                <a:latin typeface="Times New Roman" pitchFamily="18" charset="0"/>
              </a:rPr>
              <a:t>(to be)</a:t>
            </a:r>
            <a:r>
              <a:rPr lang="en-US" altLang="en-US" sz="2800" i="1"/>
              <a:t> </a:t>
            </a:r>
            <a:r>
              <a:rPr lang="en-US" altLang="en-US" sz="2800"/>
              <a:t>son IRREGULARES porque tienen una </a:t>
            </a:r>
            <a:r>
              <a:rPr lang="en-US" altLang="en-US" sz="2800" u="sng"/>
              <a:t>forma diferente </a:t>
            </a:r>
            <a:r>
              <a:rPr lang="en-US" altLang="en-US" sz="2800"/>
              <a:t>en la </a:t>
            </a:r>
            <a:r>
              <a:rPr lang="en-US" altLang="en-US" sz="2800" u="sng"/>
              <a:t>conjugacion de YO</a:t>
            </a:r>
            <a:r>
              <a:rPr lang="en-US" altLang="en-US" sz="2800"/>
              <a:t>.  </a:t>
            </a:r>
          </a:p>
          <a:p>
            <a:r>
              <a:rPr lang="en-US" altLang="en-US" sz="2800"/>
              <a:t>Las otras conjugaciones son regulares.</a:t>
            </a:r>
            <a:r>
              <a:rPr lang="en-US" altLang="en-US" sz="2800" i="1"/>
              <a:t> </a:t>
            </a:r>
          </a:p>
          <a:p>
            <a:r>
              <a:rPr lang="en-US" altLang="en-US" sz="2800"/>
              <a:t>Copia y estudia la tabla:</a:t>
            </a:r>
          </a:p>
        </p:txBody>
      </p:sp>
      <p:graphicFrame>
        <p:nvGraphicFramePr>
          <p:cNvPr id="8247" name="Group 5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85057843"/>
              </p:ext>
            </p:extLst>
          </p:nvPr>
        </p:nvGraphicFramePr>
        <p:xfrm>
          <a:off x="914400" y="3124200"/>
          <a:ext cx="7772400" cy="3108960"/>
        </p:xfrm>
        <a:graphic>
          <a:graphicData uri="http://schemas.openxmlformats.org/drawingml/2006/table">
            <a:tbl>
              <a:tblPr/>
              <a:tblGrid>
                <a:gridCol w="2743200"/>
                <a:gridCol w="1447800"/>
                <a:gridCol w="1638300"/>
                <a:gridCol w="1943100"/>
              </a:tblGrid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8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8762"/>
            <a:ext cx="8229600" cy="808038"/>
          </a:xfrm>
        </p:spPr>
        <p:txBody>
          <a:bodyPr/>
          <a:lstStyle/>
          <a:p>
            <a:pPr algn="l"/>
            <a:r>
              <a:rPr lang="en-US" altLang="en-US" b="1" dirty="0" err="1">
                <a:solidFill>
                  <a:srgbClr val="FF0000"/>
                </a:solidFill>
              </a:rPr>
              <a:t>Ejercicios</a:t>
            </a:r>
            <a:r>
              <a:rPr lang="en-US" altLang="en-US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638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responde</a:t>
            </a:r>
            <a:r>
              <a:rPr lang="en-US" altLang="en-US" sz="2800" dirty="0" smtClean="0"/>
              <a:t> </a:t>
            </a:r>
            <a:r>
              <a:rPr lang="en-US" altLang="en-US" sz="2800" u="sng" dirty="0" err="1" smtClean="0"/>
              <a:t>Ejercicio</a:t>
            </a:r>
            <a:r>
              <a:rPr lang="en-US" altLang="en-US" sz="2800" u="sng" dirty="0" smtClean="0"/>
              <a:t> 9</a:t>
            </a:r>
            <a:r>
              <a:rPr lang="en-US" altLang="en-US" sz="2800" dirty="0" smtClean="0"/>
              <a:t>  p. 106 (1-5)</a:t>
            </a:r>
          </a:p>
          <a:p>
            <a:pPr>
              <a:lnSpc>
                <a:spcPct val="80000"/>
              </a:lnSpc>
            </a:pP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11</a:t>
            </a:r>
            <a:r>
              <a:rPr lang="en-US" altLang="en-US" sz="2800" dirty="0"/>
              <a:t> p. 106 (1-8</a:t>
            </a:r>
            <a:r>
              <a:rPr lang="en-US" altLang="en-US" sz="2800" dirty="0" smtClean="0"/>
              <a:t>)</a:t>
            </a:r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WORKBOOK; p. 3.10-3.11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Go to </a:t>
            </a:r>
            <a:r>
              <a:rPr lang="en-US" altLang="en-US" sz="2800" dirty="0">
                <a:hlinkClick r:id="rId2"/>
              </a:rPr>
              <a:t>www.glencoe.com</a:t>
            </a:r>
            <a:endParaRPr lang="en-US" altLang="en-US" sz="2800" dirty="0"/>
          </a:p>
          <a:p>
            <a:pPr lvl="1">
              <a:lnSpc>
                <a:spcPct val="80000"/>
              </a:lnSpc>
            </a:pPr>
            <a:r>
              <a:rPr lang="en-US" altLang="en-US" sz="2400" dirty="0" err="1"/>
              <a:t>QuickPassCode</a:t>
            </a:r>
            <a:r>
              <a:rPr lang="en-US" altLang="en-US" sz="2400" dirty="0"/>
              <a:t>: </a:t>
            </a:r>
            <a:r>
              <a:rPr lang="en-US" altLang="en-US" sz="2400" u="sng" dirty="0"/>
              <a:t>ASD4003c3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Under </a:t>
            </a:r>
            <a:r>
              <a:rPr lang="en-US" altLang="en-US" sz="2400" u="sng" dirty="0"/>
              <a:t>Grammar Practice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Play </a:t>
            </a:r>
            <a:r>
              <a:rPr lang="en-US" altLang="en-US" sz="2000" u="sng" dirty="0" err="1"/>
              <a:t>Presente</a:t>
            </a:r>
            <a:r>
              <a:rPr lang="en-US" altLang="en-US" sz="2000" u="sng" dirty="0"/>
              <a:t> de los </a:t>
            </a:r>
            <a:r>
              <a:rPr lang="en-US" altLang="en-US" sz="2000" u="sng" dirty="0" err="1"/>
              <a:t>verbos</a:t>
            </a:r>
            <a:r>
              <a:rPr lang="en-US" altLang="en-US" sz="2000" u="sng" dirty="0"/>
              <a:t> –</a:t>
            </a:r>
            <a:r>
              <a:rPr lang="en-US" altLang="en-US" sz="2000" u="sng" dirty="0" err="1"/>
              <a:t>ar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eGame</a:t>
            </a:r>
            <a:endParaRPr lang="en-US" altLang="en-US" sz="2000" dirty="0"/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Play </a:t>
            </a:r>
            <a:r>
              <a:rPr lang="en-US" altLang="en-US" sz="2000" u="sng" dirty="0"/>
              <a:t>Los </a:t>
            </a:r>
            <a:r>
              <a:rPr lang="en-US" altLang="en-US" sz="2000" u="sng" dirty="0" err="1"/>
              <a:t>verbos</a:t>
            </a:r>
            <a:r>
              <a:rPr lang="en-US" altLang="en-US" sz="2000" u="sng" dirty="0"/>
              <a:t> </a:t>
            </a:r>
            <a:r>
              <a:rPr lang="en-US" altLang="en-US" sz="2000" u="sng" dirty="0" err="1"/>
              <a:t>ir</a:t>
            </a:r>
            <a:r>
              <a:rPr lang="en-US" altLang="en-US" sz="2000" u="sng" dirty="0"/>
              <a:t>, </a:t>
            </a:r>
            <a:r>
              <a:rPr lang="en-US" altLang="en-US" sz="2000" u="sng" dirty="0" err="1"/>
              <a:t>dar</a:t>
            </a:r>
            <a:r>
              <a:rPr lang="en-US" altLang="en-US" sz="2000" u="sng" dirty="0"/>
              <a:t>, </a:t>
            </a:r>
            <a:r>
              <a:rPr lang="en-US" altLang="en-US" sz="2000" u="sng" dirty="0" err="1"/>
              <a:t>estar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eGame</a:t>
            </a:r>
            <a:endParaRPr lang="en-US" alt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altLang="en-US" sz="2400" dirty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57200" y="2239963"/>
            <a:ext cx="8229600" cy="80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69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75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los </a:t>
            </a:r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6019800"/>
          </a:xfrm>
        </p:spPr>
        <p:txBody>
          <a:bodyPr/>
          <a:lstStyle/>
          <a:p>
            <a:r>
              <a:rPr lang="es-ES_tradnl" u="sng" dirty="0" smtClean="0">
                <a:solidFill>
                  <a:srgbClr val="00B050"/>
                </a:solidFill>
              </a:rPr>
              <a:t>Ej. </a:t>
            </a:r>
            <a:r>
              <a:rPr lang="es-ES_tradnl" dirty="0" smtClean="0">
                <a:solidFill>
                  <a:srgbClr val="00B050"/>
                </a:solidFill>
              </a:rPr>
              <a:t>9 p. 106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estas hoy?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¿Estas en la escuela ahora o estas en casa?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¿En qué clase estas?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¿Vas a casa después de las clases?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¿Vas a casa a pie o en el bus escolar?</a:t>
            </a:r>
            <a:endParaRPr lang="es-ES_tradnl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267200" y="1524000"/>
            <a:ext cx="46041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Estoy… </a:t>
            </a:r>
            <a:r>
              <a:rPr lang="es-ES_tradnl" altLang="en-US" sz="2400" i="1" dirty="0" smtClean="0">
                <a:solidFill>
                  <a:srgbClr val="0000FF"/>
                </a:solidFill>
                <a:latin typeface="Verdana" pitchFamily="34" charset="0"/>
              </a:rPr>
              <a:t>(bien, mal, regular)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057400" y="2586335"/>
            <a:ext cx="469712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Estoy en la escuela ahora.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838200" y="3733800"/>
            <a:ext cx="51491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Estoy en la clase de español.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85800" y="4876800"/>
            <a:ext cx="72234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Si (no) voy a casa después de las clases.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914401" y="5943600"/>
            <a:ext cx="7924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Voy a casa…</a:t>
            </a:r>
            <a:r>
              <a:rPr lang="es-ES_tradnl" altLang="en-US" sz="2400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smtClean="0">
                <a:solidFill>
                  <a:srgbClr val="0000FF"/>
                </a:solidFill>
                <a:latin typeface="Verdana" pitchFamily="34" charset="0"/>
              </a:rPr>
              <a:t>(a pie, en bus escolar, bus publico, en tren, en carro)</a:t>
            </a:r>
          </a:p>
        </p:txBody>
      </p:sp>
    </p:spTree>
    <p:extLst>
      <p:ext uri="{BB962C8B-B14F-4D97-AF65-F5344CB8AC3E}">
        <p14:creationId xmlns:p14="http://schemas.microsoft.com/office/powerpoint/2010/main" val="103912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6172200"/>
          </a:xfrm>
        </p:spPr>
        <p:txBody>
          <a:bodyPr/>
          <a:lstStyle/>
          <a:p>
            <a:r>
              <a:rPr lang="es-ES_tradnl" u="sng" dirty="0" smtClean="0">
                <a:solidFill>
                  <a:srgbClr val="00B050"/>
                </a:solidFill>
              </a:rPr>
              <a:t>Ej. 11</a:t>
            </a:r>
            <a:r>
              <a:rPr lang="es-ES_tradnl" dirty="0" smtClean="0">
                <a:solidFill>
                  <a:srgbClr val="00B050"/>
                </a:solidFill>
              </a:rPr>
              <a:t> p. 106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nosotros/ ir/ a la cocina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mis padres/ estar/ en la sala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y</a:t>
            </a:r>
            <a:r>
              <a:rPr lang="es-ES_tradnl" dirty="0" smtClean="0"/>
              <a:t>o/ ir/ a mi cuarto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m</a:t>
            </a:r>
            <a:r>
              <a:rPr lang="es-ES_tradnl" dirty="0" smtClean="0"/>
              <a:t>i computadora/ estar/ en mi cuarto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y</a:t>
            </a:r>
            <a:r>
              <a:rPr lang="es-ES_tradnl" dirty="0" smtClean="0"/>
              <a:t>o/ navegar/ la red/ y / dar la información a mi hermanito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e</a:t>
            </a:r>
            <a:r>
              <a:rPr lang="es-ES_tradnl" dirty="0" smtClean="0"/>
              <a:t>l profesor/ dar/ un examen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u</a:t>
            </a:r>
            <a:r>
              <a:rPr lang="es-ES_tradnl" dirty="0" smtClean="0"/>
              <a:t>sted/ ir/ a la tienda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t</a:t>
            </a:r>
            <a:r>
              <a:rPr lang="es-ES_tradnl" dirty="0" smtClean="0"/>
              <a:t>ú/ estar/ lejos de tu casa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4419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1764</TotalTime>
  <Words>609</Words>
  <Application>Microsoft Office PowerPoint</Application>
  <PresentationFormat>On-screen Show (4:3)</PresentationFormat>
  <Paragraphs>138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1_Default Design</vt:lpstr>
      <vt:lpstr>Layers</vt:lpstr>
      <vt:lpstr>Me llamo __________ Clase 601 fecha es el 9 de mayo del 2016</vt:lpstr>
      <vt:lpstr>Repaso de la Actividad Inicial</vt:lpstr>
      <vt:lpstr>Repaso del proposito 68c</vt:lpstr>
      <vt:lpstr>Repaso de la Tarea 68c</vt:lpstr>
      <vt:lpstr>PowerPoint Presentation</vt:lpstr>
      <vt:lpstr>Los verbos ir, dar, estar</vt:lpstr>
      <vt:lpstr>Ejercicios:</vt:lpstr>
      <vt:lpstr>Repaso de los Ejercicios</vt:lpstr>
      <vt:lpstr>PowerPoint Presentation</vt:lpstr>
      <vt:lpstr>Tarea # 66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15 de noviembre del 2011</dc:title>
  <dc:creator>Helen Zumaeta</dc:creator>
  <cp:lastModifiedBy>Helen Zumaeta</cp:lastModifiedBy>
  <cp:revision>34</cp:revision>
  <cp:lastPrinted>2014-01-27T16:13:22Z</cp:lastPrinted>
  <dcterms:created xsi:type="dcterms:W3CDTF">2013-11-14T15:37:24Z</dcterms:created>
  <dcterms:modified xsi:type="dcterms:W3CDTF">2016-05-09T17:11:41Z</dcterms:modified>
</cp:coreProperties>
</file>